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1D1"/>
    <a:srgbClr val="FFCCCC"/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2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39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33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25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3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55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30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30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9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46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88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A810A-BB17-434B-82D0-429EEE51670A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1765-A353-4FF1-827F-5A0B70E32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9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884745" y="1055691"/>
            <a:ext cx="6989831" cy="2446333"/>
          </a:xfrm>
          <a:prstGeom prst="rect">
            <a:avLst/>
          </a:prstGeom>
          <a:solidFill>
            <a:srgbClr val="CCFF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123" y="557482"/>
            <a:ext cx="5629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人材育成部会の担う教育活動（案）</a:t>
            </a:r>
            <a:endParaRPr kumimoji="1" lang="ja-JP" altLang="en-US" sz="20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25" y="95619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学生教育</a:t>
            </a:r>
            <a:endParaRPr kumimoji="1"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423" y="436061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社会人教育</a:t>
            </a:r>
            <a:endParaRPr kumimoji="1"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10943" y="991313"/>
            <a:ext cx="7171132" cy="32036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52324" y="1008977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高知大学・高知工科大学・高知県立大学</a:t>
            </a:r>
            <a:endParaRPr kumimoji="1" lang="ja-JP" altLang="en-US" sz="14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59823" y="1285225"/>
            <a:ext cx="3877985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学士課程：　</a:t>
            </a:r>
            <a:r>
              <a:rPr kumimoji="1" lang="en-US" altLang="ja-JP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IoP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教育プログラム（仮称）</a:t>
            </a:r>
            <a:endParaRPr kumimoji="1"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大学院修士課程：　</a:t>
            </a:r>
            <a:r>
              <a:rPr kumimoji="1" lang="en-US" altLang="ja-JP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IoP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連携プログラム（仮称）</a:t>
            </a:r>
            <a:r>
              <a:rPr kumimoji="1"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	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4745" y="1774042"/>
            <a:ext cx="7097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〇共通講義科目（</a:t>
            </a:r>
            <a:r>
              <a:rPr kumimoji="1" lang="en-US" altLang="ja-JP" sz="1200" b="1" dirty="0" err="1" smtClean="0"/>
              <a:t>IoP</a:t>
            </a:r>
            <a:r>
              <a:rPr kumimoji="1" lang="ja-JP" altLang="en-US" sz="1200" b="1" dirty="0"/>
              <a:t>プロジェクト</a:t>
            </a:r>
            <a:r>
              <a:rPr kumimoji="1" lang="ja-JP" altLang="en-US" sz="1200" b="1" dirty="0" smtClean="0"/>
              <a:t>の理念・学術的基本骨格・将来展望・先端事例・産業倫理など）</a:t>
            </a:r>
            <a:endParaRPr kumimoji="1" lang="en-US" altLang="ja-JP" sz="1200" b="1" dirty="0"/>
          </a:p>
          <a:p>
            <a:r>
              <a:rPr kumimoji="1" lang="ja-JP" altLang="en-US" sz="1200" b="1" dirty="0" smtClean="0"/>
              <a:t>〇卒業論文・修士論文の研究計画・中間成果報告（</a:t>
            </a:r>
            <a:r>
              <a:rPr kumimoji="1" lang="en-US" altLang="ja-JP" sz="1200" b="1" dirty="0" smtClean="0"/>
              <a:t>2</a:t>
            </a:r>
            <a:r>
              <a:rPr kumimoji="1" lang="ja-JP" altLang="en-US" sz="1200" b="1" dirty="0" smtClean="0"/>
              <a:t>回）・最終成果報告</a:t>
            </a:r>
            <a:endParaRPr kumimoji="1" lang="en-US" altLang="ja-JP" sz="1200" b="1" dirty="0" smtClean="0"/>
          </a:p>
          <a:p>
            <a:r>
              <a:rPr kumimoji="1" lang="ja-JP" altLang="en-US" sz="1200" b="1" dirty="0">
                <a:latin typeface="+mn-ea"/>
              </a:rPr>
              <a:t>〇論文研究に直接かかわる専門</a:t>
            </a:r>
            <a:r>
              <a:rPr kumimoji="1" lang="ja-JP" altLang="en-US" sz="1200" b="1" dirty="0" smtClean="0">
                <a:latin typeface="+mn-ea"/>
              </a:rPr>
              <a:t>科目群（選択）</a:t>
            </a:r>
            <a:endParaRPr kumimoji="1" lang="en-US" altLang="ja-JP" sz="1200" b="1" dirty="0">
              <a:latin typeface="+mn-ea"/>
            </a:endParaRPr>
          </a:p>
          <a:p>
            <a:r>
              <a:rPr kumimoji="1" lang="ja-JP" altLang="en-US" sz="1200" b="1" dirty="0" smtClean="0">
                <a:latin typeface="+mn-ea"/>
              </a:rPr>
              <a:t>●学生が所属する学部・専攻の専門外の</a:t>
            </a:r>
            <a:r>
              <a:rPr kumimoji="1" lang="ja-JP" altLang="en-US" sz="1200" b="1" dirty="0">
                <a:latin typeface="+mn-ea"/>
              </a:rPr>
              <a:t>基礎的知識・技術を補填的・補習的に学ぶ</a:t>
            </a:r>
            <a:r>
              <a:rPr kumimoji="1" lang="ja-JP" altLang="en-US" sz="1200" b="1" dirty="0" smtClean="0">
                <a:latin typeface="+mn-ea"/>
              </a:rPr>
              <a:t>科目群（選択）</a:t>
            </a:r>
            <a:endParaRPr kumimoji="1" lang="en-US" altLang="ja-JP" sz="1200" b="1" dirty="0">
              <a:latin typeface="+mn-ea"/>
            </a:endParaRPr>
          </a:p>
          <a:p>
            <a:r>
              <a:rPr kumimoji="1" lang="ja-JP" altLang="en-US" sz="1200" b="1" dirty="0">
                <a:latin typeface="+mn-ea"/>
              </a:rPr>
              <a:t>●関連産業現場や研究機関での</a:t>
            </a:r>
            <a:r>
              <a:rPr kumimoji="1" lang="ja-JP" altLang="en-US" sz="1200" b="1" dirty="0" smtClean="0">
                <a:latin typeface="+mn-ea"/>
              </a:rPr>
              <a:t>インターンシップ（選択）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59823" y="3075499"/>
            <a:ext cx="6773829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+mn-ea"/>
              </a:rPr>
              <a:t>各大学での科目・プログラム設置を目指しながら、既存単位互換制度も活用する。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65678" y="2745646"/>
            <a:ext cx="6767974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学生の論文研究を通したプロジェクト参加をサポート。基本構造は学部・大学院修士課程で共通。</a:t>
            </a:r>
            <a:endParaRPr kumimoji="1" lang="ja-JP" altLang="en-US" sz="12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1800285" y="4351381"/>
            <a:ext cx="7181789" cy="120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82461" y="4433054"/>
            <a:ext cx="533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園芸学、施設園芸工学、環境科学、情報工学、植物生理学、統計学ならびに物・化・生・地全般の事項の平易</a:t>
            </a:r>
            <a:r>
              <a:rPr kumimoji="1" lang="ja-JP" altLang="en-US" sz="1200" b="1" dirty="0"/>
              <a:t>な</a:t>
            </a:r>
            <a:r>
              <a:rPr kumimoji="1" lang="ja-JP" altLang="en-US" sz="1200" b="1" dirty="0" smtClean="0"/>
              <a:t>解説を通して、</a:t>
            </a:r>
            <a:r>
              <a:rPr kumimoji="1" lang="en-US" altLang="ja-JP" sz="1200" b="1" dirty="0" smtClean="0"/>
              <a:t>Next</a:t>
            </a:r>
            <a:r>
              <a:rPr kumimoji="1" lang="ja-JP" altLang="en-US" sz="1200" b="1" dirty="0" smtClean="0"/>
              <a:t>次世代農産業の担い手や就農・起業希望者の科学的素養の底上げをはかる。</a:t>
            </a:r>
            <a:endParaRPr kumimoji="1" lang="en-US" altLang="ja-JP" sz="12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84745" y="4424540"/>
            <a:ext cx="1697716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IoP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塾（仮称）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82461" y="5092658"/>
            <a:ext cx="529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フードビジネスの中核人材をめざす社会人に、食品科学やマネジメントの基礎から応用までを教授すると共に、研究</a:t>
            </a:r>
            <a:r>
              <a:rPr kumimoji="1" lang="ja-JP" altLang="en-US" sz="1200" b="1" smtClean="0"/>
              <a:t>開発力の養成を</a:t>
            </a:r>
            <a:r>
              <a:rPr kumimoji="1" lang="ja-JP" altLang="en-US" sz="1200" b="1" dirty="0" smtClean="0"/>
              <a:t>図る。</a:t>
            </a:r>
            <a:endParaRPr kumimoji="1" lang="en-US" altLang="ja-JP" sz="1200" b="1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00590" y="5113848"/>
            <a:ext cx="139493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土佐</a:t>
            </a:r>
            <a:r>
              <a:rPr kumimoji="1"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FBC‐S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ｺｰｽ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92668" y="3596573"/>
            <a:ext cx="1681870" cy="523220"/>
          </a:xfrm>
          <a:prstGeom prst="rect">
            <a:avLst/>
          </a:prstGeom>
          <a:solidFill>
            <a:srgbClr val="4B91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高大連携</a:t>
            </a:r>
            <a:endParaRPr kumimoji="1" lang="en-US" altLang="ja-JP" sz="1400" dirty="0" smtClean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高校生</a:t>
            </a:r>
            <a:r>
              <a:rPr kumimoji="1" lang="ja-JP" altLang="en-US" sz="1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教育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82460" y="3596983"/>
            <a:ext cx="5292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高校生</a:t>
            </a:r>
            <a:r>
              <a:rPr kumimoji="1" lang="ja-JP" altLang="en-US" sz="1200" b="1" dirty="0" smtClean="0"/>
              <a:t>アグリウォッチング事業との連携・</a:t>
            </a:r>
            <a:r>
              <a:rPr kumimoji="1" lang="en-US" altLang="ja-JP" sz="1200" b="1" dirty="0" err="1" smtClean="0"/>
              <a:t>IoP</a:t>
            </a:r>
            <a:r>
              <a:rPr kumimoji="1" lang="ja-JP" altLang="en-US" sz="1200" b="1" dirty="0" smtClean="0"/>
              <a:t>ジュニアプログラムの設計・県内農業系高校との</a:t>
            </a:r>
            <a:r>
              <a:rPr kumimoji="1" lang="ja-JP" altLang="en-US" sz="1200" b="1" dirty="0"/>
              <a:t>連携</a:t>
            </a:r>
            <a:r>
              <a:rPr kumimoji="1" lang="ja-JP" altLang="en-US" sz="1200" b="1" dirty="0" smtClean="0"/>
              <a:t>など。</a:t>
            </a:r>
            <a:endParaRPr kumimoji="1" lang="ja-JP" altLang="en-US" sz="12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625" y="566265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国際教育</a:t>
            </a:r>
            <a:endParaRPr kumimoji="1"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88765" y="5710698"/>
            <a:ext cx="7181789" cy="10534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00589" y="5813928"/>
            <a:ext cx="1681871" cy="307777"/>
          </a:xfrm>
          <a:prstGeom prst="rect">
            <a:avLst/>
          </a:prstGeom>
          <a:solidFill>
            <a:srgbClr val="4B91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留学生の教育</a:t>
            </a:r>
            <a:endParaRPr kumimoji="1" lang="ja-JP" altLang="en-US" sz="1400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82461" y="5842688"/>
            <a:ext cx="5339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受入れ留学生へのプロジェクト紹介・講義・実習など。</a:t>
            </a:r>
            <a:endParaRPr kumimoji="1" lang="en-US" altLang="ja-JP" sz="1200" b="1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11452" y="6174259"/>
            <a:ext cx="1671009" cy="523220"/>
          </a:xfrm>
          <a:prstGeom prst="rect">
            <a:avLst/>
          </a:prstGeom>
          <a:solidFill>
            <a:srgbClr val="4B91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海外受入れ研究者の教育</a:t>
            </a:r>
            <a:endParaRPr kumimoji="1" lang="ja-JP" altLang="en-US" sz="1400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82460" y="6172241"/>
            <a:ext cx="5292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国際連携協定国からの受け入れ研究者・農業指導者へのセミナー・実習の提供やインターンシップの斡旋など。</a:t>
            </a:r>
            <a:endParaRPr kumimoji="1" lang="ja-JP" altLang="en-US" sz="12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52477" y="36110"/>
            <a:ext cx="7056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ＩｏＰ事業にかかる専門人材育成プログラム概要（案）</a:t>
            </a:r>
            <a:endParaRPr kumimoji="1" lang="ja-JP" altLang="en-US" sz="2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26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484902" y="533545"/>
            <a:ext cx="449353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人材育成部会体制図（案）</a:t>
            </a:r>
            <a:endParaRPr kumimoji="1" lang="ja-JP" altLang="en-US" sz="2800" b="1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93007" y="1506455"/>
            <a:ext cx="8743950" cy="4894345"/>
            <a:chOff x="221582" y="1287380"/>
            <a:chExt cx="8743950" cy="4894345"/>
          </a:xfrm>
        </p:grpSpPr>
        <p:cxnSp>
          <p:nvCxnSpPr>
            <p:cNvPr id="38" name="直線コネクタ 37"/>
            <p:cNvCxnSpPr/>
            <p:nvPr/>
          </p:nvCxnSpPr>
          <p:spPr>
            <a:xfrm flipH="1" flipV="1">
              <a:off x="691977" y="4768368"/>
              <a:ext cx="326319" cy="495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 flipV="1">
              <a:off x="697795" y="5590154"/>
              <a:ext cx="326319" cy="495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 flipV="1">
              <a:off x="691978" y="3819201"/>
              <a:ext cx="326319" cy="495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" name="テキスト ボックス 2"/>
            <p:cNvSpPr txBox="1"/>
            <p:nvPr/>
          </p:nvSpPr>
          <p:spPr>
            <a:xfrm>
              <a:off x="1022229" y="3398357"/>
              <a:ext cx="4560994" cy="86177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Next</a:t>
              </a:r>
              <a:r>
                <a:rPr kumimoji="1" lang="ja-JP" altLang="en-US" b="1" dirty="0" smtClean="0"/>
                <a:t>次世代教育チーム</a:t>
              </a:r>
              <a:endParaRPr kumimoji="1" lang="en-US" altLang="ja-JP" b="1" dirty="0" smtClean="0"/>
            </a:p>
            <a:p>
              <a:r>
                <a:rPr kumimoji="1" lang="ja-JP" altLang="en-US" sz="1600" b="1" dirty="0" smtClean="0"/>
                <a:t>　学士</a:t>
              </a:r>
              <a:r>
                <a:rPr kumimoji="1" lang="ja-JP" altLang="en-US" sz="1600" b="1" dirty="0"/>
                <a:t>課程：</a:t>
              </a:r>
              <a:r>
                <a:rPr kumimoji="1" lang="en-US" altLang="ja-JP" sz="1600" b="1" dirty="0" err="1"/>
                <a:t>IoP</a:t>
              </a:r>
              <a:r>
                <a:rPr kumimoji="1" lang="ja-JP" altLang="en-US" sz="1600" b="1" dirty="0"/>
                <a:t>教育プログラム（仮称）</a:t>
              </a:r>
              <a:endParaRPr kumimoji="1" lang="en-US" altLang="ja-JP" sz="1600" b="1" dirty="0"/>
            </a:p>
            <a:p>
              <a:r>
                <a:rPr kumimoji="1" lang="ja-JP" altLang="en-US" sz="1600" b="1" dirty="0" smtClean="0"/>
                <a:t>　大学院</a:t>
              </a:r>
              <a:r>
                <a:rPr kumimoji="1" lang="ja-JP" altLang="en-US" sz="1600" b="1" dirty="0"/>
                <a:t>修士課程：</a:t>
              </a:r>
              <a:r>
                <a:rPr kumimoji="1" lang="en-US" altLang="ja-JP" sz="1600" b="1" dirty="0" err="1"/>
                <a:t>IoP</a:t>
              </a:r>
              <a:r>
                <a:rPr kumimoji="1" lang="ja-JP" altLang="en-US" sz="1600" b="1" dirty="0"/>
                <a:t>連携プログラム（仮称</a:t>
              </a:r>
              <a:r>
                <a:rPr kumimoji="1" lang="ja-JP" altLang="en-US" sz="1600" b="1" dirty="0" smtClean="0"/>
                <a:t>）</a:t>
              </a:r>
              <a:endParaRPr kumimoji="1" lang="ja-JP" altLang="en-US" b="1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17402" y="4583702"/>
              <a:ext cx="4565821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err="1" smtClean="0">
                  <a:latin typeface="+mn-ea"/>
                </a:rPr>
                <a:t>IoP</a:t>
              </a:r>
              <a:r>
                <a:rPr kumimoji="1" lang="ja-JP" altLang="en-US" b="1" dirty="0" smtClean="0">
                  <a:latin typeface="+mn-ea"/>
                </a:rPr>
                <a:t>塾チーム</a:t>
              </a:r>
              <a:endParaRPr kumimoji="1" lang="ja-JP" altLang="en-US" b="1" dirty="0">
                <a:latin typeface="+mn-ea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017402" y="5397099"/>
              <a:ext cx="4563409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+mn-ea"/>
                </a:rPr>
                <a:t>土佐</a:t>
              </a:r>
              <a:r>
                <a:rPr kumimoji="1" lang="en-US" altLang="ja-JP" b="1" dirty="0" smtClean="0">
                  <a:latin typeface="+mn-ea"/>
                </a:rPr>
                <a:t>FBC</a:t>
              </a:r>
              <a:r>
                <a:rPr kumimoji="1" lang="en-US" altLang="ja-JP" b="1" dirty="0">
                  <a:latin typeface="+mn-ea"/>
                </a:rPr>
                <a:t>-</a:t>
              </a:r>
              <a:r>
                <a:rPr kumimoji="1" lang="ja-JP" altLang="en-US" b="1" dirty="0" smtClean="0">
                  <a:latin typeface="+mn-ea"/>
                </a:rPr>
                <a:t>Ｓチーム</a:t>
              </a:r>
              <a:endParaRPr kumimoji="1" lang="ja-JP" altLang="en-US" b="1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779384" y="1597235"/>
              <a:ext cx="2893867" cy="1323439"/>
            </a:xfrm>
            <a:prstGeom prst="rect">
              <a:avLst/>
            </a:prstGeom>
            <a:noFill/>
            <a:ln w="38100">
              <a:solidFill>
                <a:srgbClr val="FFCCCC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部会の年度企画の立案</a:t>
              </a:r>
              <a:endParaRPr kumimoji="1" lang="en-US" altLang="ja-JP" sz="1600" b="1" dirty="0" smtClean="0"/>
            </a:p>
            <a:p>
              <a:endParaRPr kumimoji="1" lang="en-US" altLang="ja-JP" sz="1600" b="1" dirty="0" smtClean="0"/>
            </a:p>
            <a:p>
              <a:r>
                <a:rPr kumimoji="1" lang="ja-JP" altLang="en-US" sz="1600" b="1" dirty="0"/>
                <a:t>部会</a:t>
              </a:r>
              <a:r>
                <a:rPr kumimoji="1" lang="en-US" altLang="ja-JP" sz="1600" b="1" dirty="0" smtClean="0"/>
                <a:t>PDCA</a:t>
              </a:r>
              <a:r>
                <a:rPr kumimoji="1" lang="ja-JP" altLang="en-US" sz="1600" b="1" dirty="0" smtClean="0"/>
                <a:t>サイクル運営</a:t>
              </a:r>
              <a:endParaRPr kumimoji="1" lang="en-US" altLang="ja-JP" sz="1600" b="1" dirty="0" smtClean="0"/>
            </a:p>
            <a:p>
              <a:endParaRPr kumimoji="1" lang="ja-JP" altLang="en-US" sz="1600" b="1" dirty="0"/>
            </a:p>
          </p:txBody>
        </p:sp>
        <p:sp>
          <p:nvSpPr>
            <p:cNvPr id="13" name="上下矢印 12"/>
            <p:cNvSpPr/>
            <p:nvPr/>
          </p:nvSpPr>
          <p:spPr>
            <a:xfrm>
              <a:off x="6869566" y="2943476"/>
              <a:ext cx="589350" cy="484274"/>
            </a:xfrm>
            <a:prstGeom prst="upDownArrow">
              <a:avLst>
                <a:gd name="adj1" fmla="val 56904"/>
                <a:gd name="adj2" fmla="val 29288"/>
              </a:avLst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1582" y="1287380"/>
              <a:ext cx="8743950" cy="4894345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31270" y="1597235"/>
              <a:ext cx="4864617" cy="1384995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 smtClean="0"/>
                <a:t>人材育成部会</a:t>
              </a:r>
              <a:endParaRPr kumimoji="1" lang="en-US" altLang="ja-JP" sz="2800" b="1" dirty="0" smtClean="0"/>
            </a:p>
            <a:p>
              <a:pPr algn="ctr"/>
              <a:endParaRPr kumimoji="1" lang="en-US" altLang="ja-JP" sz="2800" b="1" dirty="0"/>
            </a:p>
            <a:p>
              <a:pPr algn="ctr"/>
              <a:endParaRPr kumimoji="1" lang="ja-JP" altLang="en-US" sz="2800" b="1" dirty="0"/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687103" y="2982230"/>
              <a:ext cx="4876" cy="259953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グループ化 7"/>
            <p:cNvGrpSpPr/>
            <p:nvPr/>
          </p:nvGrpSpPr>
          <p:grpSpPr>
            <a:xfrm>
              <a:off x="5779384" y="3409619"/>
              <a:ext cx="2893867" cy="2373793"/>
              <a:chOff x="5742285" y="4166435"/>
              <a:chExt cx="2893867" cy="2203045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5742285" y="4166435"/>
                <a:ext cx="2893867" cy="2203045"/>
              </a:xfrm>
              <a:prstGeom prst="rect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教育</a:t>
                </a:r>
                <a:endParaRPr kumimoji="1" lang="ja-JP" altLang="en-US" dirty="0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5834519" y="4358565"/>
                <a:ext cx="2709397" cy="1685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ja-JP" altLang="en-US" sz="1600" b="1" dirty="0"/>
                  <a:t>教育</a:t>
                </a:r>
                <a:r>
                  <a:rPr kumimoji="1" lang="ja-JP" altLang="en-US" sz="1600" b="1" dirty="0" smtClean="0"/>
                  <a:t>・プログラム設計</a:t>
                </a:r>
                <a:endParaRPr kumimoji="1" lang="en-US" altLang="ja-JP" sz="1600" b="1" dirty="0" smtClean="0"/>
              </a:p>
              <a:p>
                <a:endParaRPr kumimoji="1" lang="en-US" altLang="ja-JP" sz="1600" b="1" dirty="0" smtClean="0"/>
              </a:p>
              <a:p>
                <a:r>
                  <a:rPr kumimoji="1" lang="ja-JP" altLang="en-US" sz="1600" b="1" dirty="0" smtClean="0"/>
                  <a:t>教材設計</a:t>
                </a:r>
                <a:endParaRPr kumimoji="1" lang="en-US" altLang="ja-JP" sz="1600" b="1" dirty="0" smtClean="0"/>
              </a:p>
              <a:p>
                <a:endParaRPr kumimoji="1" lang="en-US" altLang="ja-JP" sz="1600" b="1" dirty="0" smtClean="0"/>
              </a:p>
              <a:p>
                <a:r>
                  <a:rPr kumimoji="1" lang="ja-JP" altLang="en-US" sz="1600" b="1" dirty="0" smtClean="0"/>
                  <a:t>現場運営</a:t>
                </a:r>
                <a:endParaRPr kumimoji="1" lang="en-US" altLang="ja-JP" sz="1600" b="1" dirty="0" smtClean="0"/>
              </a:p>
              <a:p>
                <a:endParaRPr kumimoji="1" lang="en-US" altLang="ja-JP" sz="1600" b="1" dirty="0"/>
              </a:p>
              <a:p>
                <a:r>
                  <a:rPr kumimoji="1" lang="ja-JP" altLang="en-US" sz="1600" b="1" dirty="0"/>
                  <a:t>現場</a:t>
                </a:r>
                <a:r>
                  <a:rPr kumimoji="1" lang="en-US" altLang="ja-JP" sz="1600" b="1" dirty="0"/>
                  <a:t>PDCA</a:t>
                </a:r>
                <a:r>
                  <a:rPr kumimoji="1" lang="ja-JP" altLang="en-US" sz="1600" b="1" dirty="0"/>
                  <a:t>サイクル運営</a:t>
                </a:r>
              </a:p>
            </p:txBody>
          </p:sp>
        </p:grpSp>
        <p:sp>
          <p:nvSpPr>
            <p:cNvPr id="18" name="角丸四角形 17"/>
            <p:cNvSpPr/>
            <p:nvPr/>
          </p:nvSpPr>
          <p:spPr>
            <a:xfrm>
              <a:off x="627982" y="2085745"/>
              <a:ext cx="4471191" cy="7347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b="1" dirty="0" smtClean="0"/>
                <a:t>高知大学、</a:t>
              </a:r>
              <a:r>
                <a:rPr lang="ja-JP" altLang="en-US" b="1" dirty="0" smtClean="0"/>
                <a:t>高知工科大学、高知県立大学、</a:t>
              </a:r>
              <a:r>
                <a:rPr lang="ja-JP" altLang="en-US" b="1" dirty="0" smtClean="0">
                  <a:solidFill>
                    <a:schemeClr val="tx1"/>
                  </a:solidFill>
                </a:rPr>
                <a:t>高知県、外部団体</a:t>
              </a:r>
              <a:r>
                <a:rPr lang="ja-JP" altLang="en-US" b="1" dirty="0">
                  <a:solidFill>
                    <a:schemeClr val="tx1"/>
                  </a:solidFill>
                </a:rPr>
                <a:t>等</a:t>
              </a:r>
              <a:endParaRPr lang="en-US" altLang="ja-JP" b="1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817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399</Words>
  <Application>Microsoft Office PowerPoint</Application>
  <PresentationFormat>画面に合わせる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HGP創英ﾌﾟﾚｾﾞﾝｽEB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尾形　凡生</dc:creator>
  <cp:lastModifiedBy>Windows ユーザー</cp:lastModifiedBy>
  <cp:revision>28</cp:revision>
  <cp:lastPrinted>2018-12-05T00:05:56Z</cp:lastPrinted>
  <dcterms:created xsi:type="dcterms:W3CDTF">2018-11-18T03:30:22Z</dcterms:created>
  <dcterms:modified xsi:type="dcterms:W3CDTF">2018-12-26T00:10:02Z</dcterms:modified>
</cp:coreProperties>
</file>